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03" r:id="rId3"/>
    <p:sldId id="304" r:id="rId4"/>
    <p:sldId id="263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18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EC6"/>
    <a:srgbClr val="4FF2FF"/>
    <a:srgbClr val="183F82"/>
    <a:srgbClr val="3898FF"/>
    <a:srgbClr val="1730CA"/>
    <a:srgbClr val="9E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256" autoAdjust="0"/>
  </p:normalViewPr>
  <p:slideViewPr>
    <p:cSldViewPr snapToGrid="0" snapToObjects="1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1888C-9BEA-4806-B3FE-01381DEA55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A4E6-C638-44C6-92D6-F21EFDA01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279-0A81-6A4E-AFD9-4434F2A272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AAA9-C3F7-3046-83E0-47E1530912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直线连接符 7"/>
          <p:cNvCxnSpPr/>
          <p:nvPr/>
        </p:nvCxnSpPr>
        <p:spPr>
          <a:xfrm>
            <a:off x="2013065" y="3791217"/>
            <a:ext cx="7549041" cy="0"/>
          </a:xfrm>
          <a:prstGeom prst="line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012684" y="305398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作品名称</a:t>
            </a:r>
            <a:endParaRPr kumimoji="1" lang="zh-CN" altLang="en-US" sz="32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317087" y="4001536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endParaRPr kumimoji="1" lang="en-US" altLang="zh-CN" sz="20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501307" y="5590537"/>
            <a:ext cx="698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注明：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样式可自拟，大赛图标建议保留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56" y="1481014"/>
            <a:ext cx="5918080" cy="132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08425" y="3036585"/>
            <a:ext cx="3726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三、数据使用</a:t>
            </a:r>
            <a:endParaRPr lang="zh-CN" altLang="en-US" sz="45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6053" y="1717612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数据使用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6053" y="2315682"/>
            <a:ext cx="952972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（一）数据清单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1.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列举作品使用到的政府开放数据集的名称与字段，并说明这些数据对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功能构想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起到了怎样的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核心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支撑作用。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2.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列举所使用的自有数据或社会数据名称与字段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053" y="1269242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数据使用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6053" y="1792462"/>
            <a:ext cx="9529720" cy="288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（二）算法模型与技术方案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结合应用场景和原型展示，说明背后的算法和技术实现方案，并体现政府开放数据与自有数据、社会数据之间的融合利用。例如：如何对数据进行加工和融合，使用了怎样的算法模型，输入与输出是什么等。并能够合理验证算法模型可行性。</a:t>
            </a:r>
            <a:endParaRPr lang="zh-CN" altLang="en-US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8193" y="2152528"/>
            <a:ext cx="2682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数据安全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6053" y="2674498"/>
            <a:ext cx="952972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  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说明产品实施的数据安全治理方案，方案能够详细说明数据安全和隐私保护措施。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08425" y="3036585"/>
            <a:ext cx="3726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四、作品价值</a:t>
            </a:r>
            <a:endParaRPr lang="zh-CN" altLang="en-US" sz="45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8193" y="1833899"/>
            <a:ext cx="9529720" cy="341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说明作品所产生的社会经济价值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和应用成效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，例如给用户带来的便利，对城市治理水平的提升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，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对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数字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经济的推动等。</a:t>
            </a:r>
            <a:endParaRPr lang="en-US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体现实战实效。对照问题清单，从定性、定量两个维度说明产生的应用成效：</a:t>
            </a:r>
            <a:endParaRPr lang="en-US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1.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已有成效：包括应用情况、解决哪些问题、产生成效； </a:t>
            </a:r>
            <a:endParaRPr lang="en-US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2.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预期成效：包括预期解决哪些问题、产生成效；</a:t>
            </a:r>
            <a:endParaRPr lang="en-US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8193" y="1269889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作品价值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40" y="2495861"/>
            <a:ext cx="7676536" cy="1723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4" r="27118"/>
          <a:stretch>
            <a:fillRect/>
          </a:stretch>
        </p:blipFill>
        <p:spPr>
          <a:xfrm>
            <a:off x="-8457" y="-1"/>
            <a:ext cx="4292734" cy="6857999"/>
          </a:xfrm>
          <a:prstGeom prst="rect">
            <a:avLst/>
          </a:prstGeom>
          <a:effectLst/>
        </p:spPr>
      </p:pic>
      <p:sp>
        <p:nvSpPr>
          <p:cNvPr id="21" name="文本框 20"/>
          <p:cNvSpPr txBox="1"/>
          <p:nvPr/>
        </p:nvSpPr>
        <p:spPr>
          <a:xfrm rot="5400000">
            <a:off x="547604" y="3905122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4617078" y="6651616"/>
            <a:ext cx="6089505" cy="0"/>
          </a:xfrm>
          <a:prstGeom prst="line">
            <a:avLst/>
          </a:prstGeom>
          <a:ln w="19050">
            <a:solidFill>
              <a:srgbClr val="003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3"/>
          <p:cNvSpPr txBox="1"/>
          <p:nvPr/>
        </p:nvSpPr>
        <p:spPr>
          <a:xfrm>
            <a:off x="4540409" y="6319957"/>
            <a:ext cx="6166174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kern="2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Digital transformation bridgehead • Digital empowerment Qian </a:t>
            </a:r>
            <a:r>
              <a:rPr lang="en-US" altLang="zh-CN" sz="1000" kern="2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Jiangyuan</a:t>
            </a:r>
            <a:endParaRPr lang="zh-CN" altLang="en-US" sz="1000" kern="2200" spc="-150" dirty="0">
              <a:solidFill>
                <a:schemeClr val="tx1">
                  <a:lumMod val="75000"/>
                  <a:lumOff val="25000"/>
                </a:scheme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101" name="文本框 3"/>
          <p:cNvSpPr txBox="1"/>
          <p:nvPr/>
        </p:nvSpPr>
        <p:spPr>
          <a:xfrm>
            <a:off x="4527473" y="5890320"/>
            <a:ext cx="626175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200" b="1" i="1" kern="22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数字变革桥头堡</a:t>
            </a:r>
            <a:r>
              <a:rPr lang="en-US" altLang="zh-CN" sz="2200" b="1" i="1" kern="22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200" b="1" i="1" kern="22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数字赋能钱江源</a:t>
            </a:r>
            <a:endParaRPr lang="zh-CN" altLang="en-US" sz="2200" b="1" i="1" kern="2200" spc="300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06255" y="2403789"/>
            <a:ext cx="2566941" cy="869720"/>
            <a:chOff x="5610145" y="481512"/>
            <a:chExt cx="2566941" cy="869720"/>
          </a:xfrm>
        </p:grpSpPr>
        <p:grpSp>
          <p:nvGrpSpPr>
            <p:cNvPr id="10" name="组合 9"/>
            <p:cNvGrpSpPr/>
            <p:nvPr/>
          </p:nvGrpSpPr>
          <p:grpSpPr>
            <a:xfrm>
              <a:off x="5610145" y="481512"/>
              <a:ext cx="845103" cy="869720"/>
              <a:chOff x="5610145" y="1333281"/>
              <a:chExt cx="845103" cy="86972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48241" y="1520464"/>
                <a:ext cx="792000" cy="682537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5610145" y="1333281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400" b="1" dirty="0">
                    <a:solidFill>
                      <a:srgbClr val="014EC6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01</a:t>
                </a:r>
                <a:endParaRPr kumimoji="1" lang="zh-CN" altLang="en-US" sz="4400" b="1" dirty="0">
                  <a:solidFill>
                    <a:srgbClr val="014EC6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556129" y="54277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需求分析</a:t>
              </a:r>
              <a:endPara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6255" y="3549990"/>
            <a:ext cx="2566942" cy="869720"/>
            <a:chOff x="5610145" y="481512"/>
            <a:chExt cx="2566942" cy="869720"/>
          </a:xfrm>
        </p:grpSpPr>
        <p:grpSp>
          <p:nvGrpSpPr>
            <p:cNvPr id="15" name="组合 14"/>
            <p:cNvGrpSpPr/>
            <p:nvPr/>
          </p:nvGrpSpPr>
          <p:grpSpPr>
            <a:xfrm>
              <a:off x="5610145" y="481512"/>
              <a:ext cx="845103" cy="869720"/>
              <a:chOff x="5610145" y="1333281"/>
              <a:chExt cx="845103" cy="86972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48241" y="1520464"/>
                <a:ext cx="792000" cy="682537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5610145" y="1333281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400" b="1" dirty="0">
                    <a:solidFill>
                      <a:srgbClr val="014EC6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02</a:t>
                </a:r>
                <a:endParaRPr kumimoji="1" lang="zh-CN" altLang="en-US" sz="4400" b="1" dirty="0">
                  <a:solidFill>
                    <a:srgbClr val="014EC6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556130" y="578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解决方案</a:t>
              </a:r>
              <a:endPara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61167" y="2403789"/>
            <a:ext cx="2566942" cy="869720"/>
            <a:chOff x="5610145" y="481512"/>
            <a:chExt cx="2566942" cy="869720"/>
          </a:xfrm>
        </p:grpSpPr>
        <p:grpSp>
          <p:nvGrpSpPr>
            <p:cNvPr id="20" name="组合 19"/>
            <p:cNvGrpSpPr/>
            <p:nvPr/>
          </p:nvGrpSpPr>
          <p:grpSpPr>
            <a:xfrm>
              <a:off x="5610145" y="481512"/>
              <a:ext cx="845103" cy="869720"/>
              <a:chOff x="5610145" y="1333281"/>
              <a:chExt cx="845103" cy="86972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48241" y="1520464"/>
                <a:ext cx="792000" cy="682537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5610145" y="1333281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400" b="1" dirty="0">
                    <a:solidFill>
                      <a:srgbClr val="014EC6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03</a:t>
                </a:r>
                <a:endParaRPr kumimoji="1" lang="zh-CN" altLang="en-US" sz="4400" b="1" dirty="0">
                  <a:solidFill>
                    <a:srgbClr val="014EC6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556130" y="578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数据使用</a:t>
              </a:r>
              <a:endPara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61167" y="3518606"/>
            <a:ext cx="2566942" cy="869720"/>
            <a:chOff x="5610145" y="481512"/>
            <a:chExt cx="2566942" cy="869720"/>
          </a:xfrm>
        </p:grpSpPr>
        <p:grpSp>
          <p:nvGrpSpPr>
            <p:cNvPr id="26" name="组合 25"/>
            <p:cNvGrpSpPr/>
            <p:nvPr/>
          </p:nvGrpSpPr>
          <p:grpSpPr>
            <a:xfrm>
              <a:off x="5610145" y="481512"/>
              <a:ext cx="845103" cy="869720"/>
              <a:chOff x="5610145" y="1333281"/>
              <a:chExt cx="845103" cy="86972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48241" y="1520464"/>
                <a:ext cx="792000" cy="682537"/>
              </a:xfrm>
              <a:prstGeom prst="rect">
                <a:avLst/>
              </a:prstGeom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5610145" y="1333281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400" b="1" dirty="0">
                    <a:solidFill>
                      <a:srgbClr val="014EC6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04</a:t>
                </a:r>
                <a:endParaRPr kumimoji="1" lang="zh-CN" altLang="en-US" sz="4400" b="1" dirty="0">
                  <a:solidFill>
                    <a:srgbClr val="014EC6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556130" y="578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作品价值</a:t>
              </a:r>
              <a:endPara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617" y="164326"/>
            <a:ext cx="3306611" cy="5315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26" y="1819487"/>
            <a:ext cx="1926503" cy="2908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08425" y="3036585"/>
            <a:ext cx="3726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一、需求分析</a:t>
            </a:r>
            <a:endParaRPr lang="zh-CN" altLang="en-US" sz="45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95177" y="2281987"/>
            <a:ext cx="9529720" cy="2294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（一）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问题分析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问题导向，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分析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当前各类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场景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下所存在的堵点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和痛点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问题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，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说明什么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人群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、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在什么场景下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，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存在什么样的问题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。形成问题清单。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5177" y="1728221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需求分析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03421" y="2046666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需求分析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8488" y="2569886"/>
            <a:ext cx="9529720" cy="17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（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二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）用户需求分析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按场景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分析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各类问题所对应的用户需求，说明什么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人群在什么场景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需要什么产品功能。形成场景与功能需求清单。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8861" y="2046666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需求分析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6053" y="2569886"/>
            <a:ext cx="9529720" cy="17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（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三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）行业和竞品分析</a:t>
            </a:r>
            <a:endParaRPr lang="en-US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分析相关行业的现状与前景，比较市场上竞品，分析其优势和不足，发现未被满足的用户需求和市场机遇。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08425" y="3036585"/>
            <a:ext cx="3726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二、解决方案</a:t>
            </a:r>
            <a:endParaRPr lang="zh-CN" altLang="en-US" sz="45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8280" y="1782234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应用场景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8280" y="2331026"/>
            <a:ext cx="9529720" cy="17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en-US" sz="28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举例：</a:t>
            </a:r>
            <a:endParaRPr lang="en-US" altLang="zh-CN" sz="28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ea"/>
            </a:endParaRPr>
          </a:p>
          <a:p>
            <a:pPr algn="l"/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基于需求分析，系统阐述作品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提供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哪些核心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场景，每一场景包括服务于哪些人群，各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解决什么问题，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相应提供哪些</a:t>
            </a:r>
            <a:r>
              <a:rPr lang="zh-CN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功能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22" y="164326"/>
            <a:ext cx="3306611" cy="5315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426" b="12525"/>
          <a:stretch>
            <a:fillRect/>
          </a:stretch>
        </p:blipFill>
        <p:spPr>
          <a:xfrm>
            <a:off x="8355720" y="4352081"/>
            <a:ext cx="3836280" cy="25059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1818" y="1918928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730C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原型展示（如有）</a:t>
            </a:r>
            <a:endParaRPr lang="zh-CN" altLang="en-US" sz="2800" dirty="0">
              <a:solidFill>
                <a:srgbClr val="1730C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1818" y="2505919"/>
            <a:ext cx="9529720" cy="17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lnSpc>
                <a:spcPct val="130000"/>
              </a:lnSpc>
              <a:defRPr kumimoji="1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/>
            <a:r>
              <a:rPr lang="zh-CN" altLang="en-US" sz="2800" b="1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举例：</a:t>
            </a:r>
            <a:endParaRPr lang="en-US" altLang="zh-CN" sz="2800" b="1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ea"/>
            </a:endParaRPr>
          </a:p>
          <a:p>
            <a:pPr algn="l"/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展示参赛作品的原型，如可视化分析结果、网站、</a:t>
            </a:r>
            <a:r>
              <a:rPr lang="en-US" altLang="zh-CN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APP</a:t>
            </a:r>
            <a:r>
              <a:rPr lang="zh-CN" altLang="en-US" sz="2800" dirty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应用或系统的原型，若有视频请提供链接。</a:t>
            </a:r>
            <a:endParaRPr lang="zh-CN" altLang="zh-CN" sz="28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28,&quot;width&quot;:1888}"/>
</p:tagLst>
</file>

<file path=ppt/tags/tag2.xml><?xml version="1.0" encoding="utf-8"?>
<p:tagLst xmlns:p="http://schemas.openxmlformats.org/presentationml/2006/main">
  <p:tag name="KSO_WM_UNIT_PLACING_PICTURE_USER_VIEWPORT" val="{&quot;height&quot;:628,&quot;width&quot;:1888}"/>
</p:tagLst>
</file>

<file path=ppt/tags/tag3.xml><?xml version="1.0" encoding="utf-8"?>
<p:tagLst xmlns:p="http://schemas.openxmlformats.org/presentationml/2006/main">
  <p:tag name="KSO_WPP_MARK_KEY" val="b51412b2-a966-420a-b4ba-988475a6ffd4"/>
  <p:tag name="COMMONDATA" val="eyJoZGlkIjoiODMyOTZhOGZhMGFjNmZmNDhmM2Q3OWQ1YTVjOTk2Nz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WPS 演示</Application>
  <PresentationFormat>宽屏</PresentationFormat>
  <Paragraphs>83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思源宋体 CN Light</vt:lpstr>
      <vt:lpstr>阿里巴巴普惠体 Medium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Administrator</cp:lastModifiedBy>
  <cp:revision>53</cp:revision>
  <dcterms:created xsi:type="dcterms:W3CDTF">2021-05-18T08:56:00Z</dcterms:created>
  <dcterms:modified xsi:type="dcterms:W3CDTF">2023-05-05T02:57:15Z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DCA6B9247C4A4FD4979F48FE291121A2</vt:lpwstr>
  </property>
  <property fmtid="{D5CDD505-2E9C-101B-9397-08002B2CF9AE}" pid="3" name="KSOProductBuildVer">
    <vt:lpwstr>2052-11.1.0.14036</vt:lpwstr>
  </property>
</Properties>
</file>